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8" r:id="rId2"/>
    <p:sldId id="259" r:id="rId3"/>
    <p:sldId id="260" r:id="rId4"/>
    <p:sldId id="261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6867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686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  <p:sp>
            <p:nvSpPr>
              <p:cNvPr id="3686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  <p:sp>
            <p:nvSpPr>
              <p:cNvPr id="3687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  <p:sp>
            <p:nvSpPr>
              <p:cNvPr id="3687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  <p:sp>
            <p:nvSpPr>
              <p:cNvPr id="3687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</p:grpSp>
        <p:sp>
          <p:nvSpPr>
            <p:cNvPr id="36873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36874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</p:grpSp>
      <p:sp>
        <p:nvSpPr>
          <p:cNvPr id="3687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687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687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92244CF-4B10-4387-B47A-8BC1B10C4E7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F901C4-6B84-4643-BC44-A7FC81CF1563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AC215F-0777-4F74-BAC3-BF7D79AB7F95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DAC3B3-7B0D-4392-A315-494B1F5F360D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474ABA-B181-40C3-A6B9-0452B07F6679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AF5CD0-AF0B-4727-AD91-06727C9AF93F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8FEBAA-8A09-4BF4-8C45-E2FAF43C5CC1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AF31EC-63B5-4A65-A657-74CD5323B370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1F56AE-6F2A-40FA-A30C-AA7602778EE7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0657CF-FDCA-4374-846A-40CFFB79A227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7EDFC3-66EC-41CC-9840-C96EE2802DE2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6D64C92-836F-4407-A25D-6822ACB1C458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5845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584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  <p:sp>
            <p:nvSpPr>
              <p:cNvPr id="3584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  <p:sp>
            <p:nvSpPr>
              <p:cNvPr id="3584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  <p:sp>
            <p:nvSpPr>
              <p:cNvPr id="3584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  <p:sp>
            <p:nvSpPr>
              <p:cNvPr id="3585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O"/>
              </a:p>
            </p:txBody>
          </p:sp>
        </p:grpSp>
        <p:sp>
          <p:nvSpPr>
            <p:cNvPr id="3585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3585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</p:grpSp>
      <p:sp>
        <p:nvSpPr>
          <p:cNvPr id="3585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323528" y="260648"/>
            <a:ext cx="8532440" cy="2664296"/>
          </a:xfrm>
        </p:spPr>
        <p:txBody>
          <a:bodyPr/>
          <a:lstStyle/>
          <a:p>
            <a:r>
              <a:rPr lang="es-CO" dirty="0" smtClean="0"/>
              <a:t>1.Algunas </a:t>
            </a:r>
            <a:r>
              <a:rPr lang="es-CO" dirty="0"/>
              <a:t>fuentes de energía renovables son:(Puede haber una o varias respuestas)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>a) </a:t>
            </a:r>
            <a:r>
              <a:rPr lang="es-CO" dirty="0" smtClean="0"/>
              <a:t>Carbón b</a:t>
            </a:r>
            <a:r>
              <a:rPr lang="es-CO" dirty="0"/>
              <a:t>) </a:t>
            </a:r>
            <a:r>
              <a:rPr lang="es-CO" dirty="0" smtClean="0"/>
              <a:t>Solar c</a:t>
            </a:r>
            <a:r>
              <a:rPr lang="es-CO" dirty="0"/>
              <a:t>) </a:t>
            </a:r>
            <a:r>
              <a:rPr lang="es-CO" dirty="0" smtClean="0"/>
              <a:t>Eólica d</a:t>
            </a:r>
            <a:r>
              <a:rPr lang="es-CO" dirty="0"/>
              <a:t>) </a:t>
            </a:r>
            <a:r>
              <a:rPr lang="es-CO" dirty="0" smtClean="0"/>
              <a:t>Petróleo </a:t>
            </a:r>
          </a:p>
          <a:p>
            <a:r>
              <a:rPr lang="es-CO" dirty="0" smtClean="0"/>
              <a:t>e</a:t>
            </a:r>
            <a:r>
              <a:rPr lang="es-CO" dirty="0"/>
              <a:t>) </a:t>
            </a:r>
            <a:r>
              <a:rPr lang="es-CO" dirty="0" smtClean="0"/>
              <a:t>Geotérmica f</a:t>
            </a:r>
            <a:r>
              <a:rPr lang="es-CO" dirty="0"/>
              <a:t>) Energía </a:t>
            </a:r>
            <a:r>
              <a:rPr lang="es-CO" dirty="0" smtClean="0"/>
              <a:t>nuclear g</a:t>
            </a:r>
            <a:r>
              <a:rPr lang="es-CO" dirty="0"/>
              <a:t>) </a:t>
            </a:r>
            <a:r>
              <a:rPr lang="es-CO" dirty="0" smtClean="0"/>
              <a:t>Biomasa</a:t>
            </a:r>
          </a:p>
          <a:p>
            <a:endParaRPr lang="es-CO" dirty="0"/>
          </a:p>
          <a:p>
            <a:r>
              <a:rPr lang="es-CO" dirty="0" smtClean="0"/>
              <a:t>2.La </a:t>
            </a:r>
            <a:r>
              <a:rPr lang="es-CO" dirty="0"/>
              <a:t>principal fuente de energía para todos los procesos que tienen lugar en nuestro planeta es: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>a) </a:t>
            </a:r>
            <a:r>
              <a:rPr lang="es-CO" dirty="0" smtClean="0"/>
              <a:t>Viento b</a:t>
            </a:r>
            <a:r>
              <a:rPr lang="es-CO" dirty="0"/>
              <a:t>) </a:t>
            </a:r>
            <a:r>
              <a:rPr lang="es-CO" dirty="0" smtClean="0"/>
              <a:t>Sol c) Agua d</a:t>
            </a:r>
            <a:r>
              <a:rPr lang="es-CO" dirty="0"/>
              <a:t>) </a:t>
            </a:r>
            <a:r>
              <a:rPr lang="es-CO" dirty="0" smtClean="0"/>
              <a:t>Carbón e</a:t>
            </a:r>
            <a:r>
              <a:rPr lang="es-CO" dirty="0"/>
              <a:t>) Energía </a:t>
            </a:r>
            <a:r>
              <a:rPr lang="es-CO" dirty="0" smtClean="0"/>
              <a:t>nuclear</a:t>
            </a:r>
          </a:p>
          <a:p>
            <a:endParaRPr lang="es-CO" dirty="0"/>
          </a:p>
          <a:p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180528" y="260648"/>
            <a:ext cx="8855968" cy="6597352"/>
          </a:xfrm>
        </p:spPr>
        <p:txBody>
          <a:bodyPr/>
          <a:lstStyle/>
          <a:p>
            <a:r>
              <a:rPr lang="es-CO" sz="3000" dirty="0" smtClean="0"/>
              <a:t>19. Señala cuáles de las siguientes medidas pueden resultar útiles para ahorrar energía</a:t>
            </a:r>
          </a:p>
          <a:p>
            <a:endParaRPr lang="es-CO" sz="3000" dirty="0" smtClean="0"/>
          </a:p>
          <a:p>
            <a:r>
              <a:rPr lang="es-CO" sz="3000" dirty="0" smtClean="0"/>
              <a:t>Dejar la televisión encendida todo el día. </a:t>
            </a:r>
          </a:p>
          <a:p>
            <a:r>
              <a:rPr lang="es-CO" sz="3000" dirty="0" smtClean="0"/>
              <a:t>Utilizar el transporte público. </a:t>
            </a:r>
          </a:p>
          <a:p>
            <a:r>
              <a:rPr lang="es-CO" sz="3000" dirty="0" smtClean="0"/>
              <a:t>Regular correctamente la temperatura de la calefacción. </a:t>
            </a:r>
          </a:p>
          <a:p>
            <a:r>
              <a:rPr lang="es-CO" sz="3000" dirty="0" smtClean="0"/>
              <a:t> Poner el aire acondicionado del coche y abrir la ventanilla. </a:t>
            </a:r>
          </a:p>
          <a:p>
            <a:r>
              <a:rPr lang="es-CO" sz="3000" dirty="0" smtClean="0"/>
              <a:t>Utilizar lámparas de bajo consumo. </a:t>
            </a:r>
          </a:p>
          <a:p>
            <a:r>
              <a:rPr lang="es-CO" sz="3000" dirty="0" smtClean="0"/>
              <a:t> Abrir muy a menudo la puerta del congelador. </a:t>
            </a:r>
          </a:p>
          <a:p>
            <a:r>
              <a:rPr lang="es-CO" sz="3000" dirty="0" smtClean="0"/>
              <a:t>Apagar las luces de las habitaciones en las que no estemos.</a:t>
            </a:r>
          </a:p>
          <a:p>
            <a:endParaRPr lang="es-CO" sz="3000" dirty="0"/>
          </a:p>
          <a:p>
            <a:endParaRPr lang="es-CO" sz="3000" dirty="0" smtClean="0"/>
          </a:p>
          <a:p>
            <a:endParaRPr lang="es-CO" sz="3000" dirty="0" smtClean="0"/>
          </a:p>
          <a:p>
            <a:r>
              <a:rPr lang="es-CO" sz="3000" dirty="0" smtClean="0"/>
              <a:t/>
            </a:r>
            <a:br>
              <a:rPr lang="es-CO" sz="3000" dirty="0" smtClean="0"/>
            </a:br>
            <a:endParaRPr lang="es-CO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68538" y="115888"/>
            <a:ext cx="4752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>
                <a:latin typeface="Arial" charset="0"/>
              </a:rPr>
              <a:t>CUESTIONARIO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79388" y="681038"/>
            <a:ext cx="8353425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sz="1600" dirty="0">
                <a:latin typeface="Arial" charset="0"/>
              </a:rPr>
              <a:t>Contesta en forma correcta colocando en el paréntesis la letra que indique la respuesta.</a:t>
            </a:r>
          </a:p>
          <a:p>
            <a:pPr marL="342900" indent="-342900">
              <a:spcBef>
                <a:spcPct val="50000"/>
              </a:spcBef>
            </a:pPr>
            <a:r>
              <a:rPr lang="es-ES" sz="1600" dirty="0">
                <a:latin typeface="Arial" charset="0"/>
              </a:rPr>
              <a:t>( 	 ) </a:t>
            </a:r>
            <a:r>
              <a:rPr lang="es-ES" sz="1600" dirty="0" smtClean="0">
                <a:latin typeface="Arial" charset="0"/>
              </a:rPr>
              <a:t>20.- </a:t>
            </a:r>
            <a:r>
              <a:rPr lang="es-ES" sz="1600" dirty="0">
                <a:latin typeface="Arial" charset="0"/>
              </a:rPr>
              <a:t>Es el tipo de energía  que tiene un cuerpo en movimiento.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s-ES" sz="1600" dirty="0">
                <a:latin typeface="Arial" charset="0"/>
              </a:rPr>
              <a:t>Mecánica   	 b) Potencial	c) Hidráulica	d) Cinética</a:t>
            </a:r>
          </a:p>
          <a:p>
            <a:pPr marL="342900" indent="-342900">
              <a:spcBef>
                <a:spcPct val="50000"/>
              </a:spcBef>
            </a:pPr>
            <a:endParaRPr lang="es-ES" sz="1600" dirty="0"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s-ES" sz="1600" dirty="0" smtClean="0">
                <a:latin typeface="Arial" charset="0"/>
              </a:rPr>
              <a:t>(</a:t>
            </a:r>
            <a:r>
              <a:rPr lang="es-ES" sz="1600" dirty="0">
                <a:latin typeface="Arial" charset="0"/>
              </a:rPr>
              <a:t>	  )  </a:t>
            </a:r>
            <a:r>
              <a:rPr lang="es-ES" sz="1600" dirty="0" smtClean="0">
                <a:latin typeface="Arial" charset="0"/>
              </a:rPr>
              <a:t>21.- </a:t>
            </a:r>
            <a:r>
              <a:rPr lang="es-ES" sz="1600" dirty="0">
                <a:latin typeface="Arial" charset="0"/>
              </a:rPr>
              <a:t>Es el tipo de energía que poseen los cuerpos dependiendo la posición que ocupen.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s-ES" sz="1600" dirty="0">
                <a:latin typeface="Arial" charset="0"/>
              </a:rPr>
              <a:t>Movimiento	b) Potencial 	  c) Calorífica 	 d) Cinética</a:t>
            </a:r>
          </a:p>
          <a:p>
            <a:pPr marL="342900" indent="-342900">
              <a:spcBef>
                <a:spcPct val="50000"/>
              </a:spcBef>
            </a:pPr>
            <a:endParaRPr lang="es-ES" sz="1600" dirty="0"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s-ES" sz="1600" dirty="0">
                <a:latin typeface="Arial" charset="0"/>
              </a:rPr>
              <a:t>(	 )  </a:t>
            </a:r>
            <a:r>
              <a:rPr lang="es-ES" sz="1600" dirty="0" smtClean="0">
                <a:latin typeface="Arial" charset="0"/>
              </a:rPr>
              <a:t>22.- </a:t>
            </a:r>
            <a:r>
              <a:rPr lang="es-ES" sz="1600" dirty="0">
                <a:latin typeface="Arial" charset="0"/>
              </a:rPr>
              <a:t>Cuando explota una bomba atómica el tipo de energía que manifiesta es: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s-ES" sz="1600" dirty="0">
                <a:latin typeface="Arial" charset="0"/>
              </a:rPr>
              <a:t>Radiante  	 b) Nuclear 	 c) Química  	 d) </a:t>
            </a:r>
            <a:r>
              <a:rPr lang="es-ES" sz="1600" dirty="0" smtClean="0">
                <a:latin typeface="Arial" charset="0"/>
              </a:rPr>
              <a:t>Hidráulica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endParaRPr lang="es-ES" sz="1600" dirty="0" smtClean="0">
              <a:latin typeface="Arial" charset="0"/>
            </a:endParaRPr>
          </a:p>
          <a:p>
            <a:pPr marL="342900" indent="-342900"/>
            <a:endParaRPr lang="es-ES" sz="1600" dirty="0" smtClean="0">
              <a:latin typeface="Arial" charset="0"/>
            </a:endParaRPr>
          </a:p>
          <a:p>
            <a:pPr marL="342900" indent="-342900"/>
            <a:r>
              <a:rPr lang="es-ES" sz="1600" dirty="0" smtClean="0">
                <a:latin typeface="Arial" charset="0"/>
              </a:rPr>
              <a:t>( 	 )  </a:t>
            </a:r>
            <a:r>
              <a:rPr lang="es-ES" sz="1600" dirty="0" smtClean="0">
                <a:latin typeface="Arial" charset="0"/>
              </a:rPr>
              <a:t>23.- </a:t>
            </a:r>
            <a:r>
              <a:rPr lang="es-ES" sz="1600" dirty="0" smtClean="0">
                <a:latin typeface="Arial" charset="0"/>
              </a:rPr>
              <a:t>¿Qué tipo de energía tiene la gasolina?</a:t>
            </a:r>
          </a:p>
          <a:p>
            <a:pPr marL="342900" indent="-342900">
              <a:buFontTx/>
              <a:buAutoNum type="alphaLcParenR"/>
            </a:pPr>
            <a:r>
              <a:rPr lang="es-ES" sz="1600" dirty="0" smtClean="0">
                <a:latin typeface="Arial" charset="0"/>
              </a:rPr>
              <a:t>Radiante	  b) Nuclear  	c) Química  	d) Hidráulica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endParaRPr lang="es-ES" sz="1600" dirty="0"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endParaRPr lang="es-ES" sz="1600" dirty="0">
              <a:latin typeface="Arial" charset="0"/>
            </a:endParaRPr>
          </a:p>
        </p:txBody>
      </p:sp>
      <p:pic>
        <p:nvPicPr>
          <p:cNvPr id="2058" name="Picture 10" descr="j0299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0013" y="1408113"/>
            <a:ext cx="1100137" cy="1804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323528" y="260648"/>
            <a:ext cx="8532440" cy="2664296"/>
          </a:xfrm>
        </p:spPr>
        <p:txBody>
          <a:bodyPr/>
          <a:lstStyle/>
          <a:p>
            <a:r>
              <a:rPr lang="es-CO" dirty="0"/>
              <a:t> </a:t>
            </a:r>
            <a:r>
              <a:rPr lang="es-CO" dirty="0" smtClean="0"/>
              <a:t>3.Los </a:t>
            </a:r>
            <a:r>
              <a:rPr lang="es-CO" dirty="0"/>
              <a:t>rayos solares se propagan a través del espacio en forma de: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>a) Ondas </a:t>
            </a:r>
            <a:r>
              <a:rPr lang="es-CO" dirty="0" smtClean="0"/>
              <a:t>gravitacionales b</a:t>
            </a:r>
            <a:r>
              <a:rPr lang="es-CO" dirty="0"/>
              <a:t>) </a:t>
            </a:r>
            <a:r>
              <a:rPr lang="es-CO" dirty="0" smtClean="0"/>
              <a:t>Luz c</a:t>
            </a:r>
            <a:r>
              <a:rPr lang="es-CO" dirty="0"/>
              <a:t>) Radiación solar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>d) Ondas unidimensionales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>e) Ondas electromagnéticas</a:t>
            </a:r>
            <a:r>
              <a:rPr lang="es-CO" dirty="0" smtClean="0"/>
              <a:t>.</a:t>
            </a:r>
          </a:p>
          <a:p>
            <a:endParaRPr lang="es-CO" dirty="0"/>
          </a:p>
          <a:p>
            <a:r>
              <a:rPr lang="es-CO" dirty="0" smtClean="0"/>
              <a:t>4.</a:t>
            </a:r>
            <a:r>
              <a:rPr lang="es-CO" dirty="0"/>
              <a:t> La energía eólica procede del viento que es producido por el movimiento de grandes masas de aire debido a la diferencia de: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>a) </a:t>
            </a:r>
            <a:r>
              <a:rPr lang="es-CO" dirty="0" smtClean="0"/>
              <a:t>Temperatura b</a:t>
            </a:r>
            <a:r>
              <a:rPr lang="es-CO" dirty="0"/>
              <a:t>) </a:t>
            </a:r>
            <a:r>
              <a:rPr lang="es-CO" dirty="0" smtClean="0"/>
              <a:t>Presión c</a:t>
            </a:r>
            <a:r>
              <a:rPr lang="es-CO" dirty="0"/>
              <a:t>) Temperatura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>d) Velocidad del aire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323528" y="260648"/>
            <a:ext cx="8532440" cy="2664296"/>
          </a:xfrm>
        </p:spPr>
        <p:txBody>
          <a:bodyPr/>
          <a:lstStyle/>
          <a:p>
            <a:r>
              <a:rPr lang="es-CO" dirty="0" smtClean="0"/>
              <a:t>5.Completa la siguiente frase. </a:t>
            </a:r>
          </a:p>
          <a:p>
            <a:r>
              <a:rPr lang="es-CO" dirty="0" smtClean="0"/>
              <a:t>La energía se puede manifestar de muchas formas diferentes: energía </a:t>
            </a:r>
            <a:r>
              <a:rPr lang="es-CO" dirty="0" err="1" smtClean="0"/>
              <a:t>xxxxxxx</a:t>
            </a:r>
            <a:r>
              <a:rPr lang="es-CO" dirty="0" smtClean="0"/>
              <a:t>, energía </a:t>
            </a:r>
          </a:p>
          <a:p>
            <a:r>
              <a:rPr lang="es-CO" dirty="0" err="1" smtClean="0"/>
              <a:t>xxxxxxx</a:t>
            </a:r>
            <a:r>
              <a:rPr lang="es-CO" dirty="0" smtClean="0"/>
              <a:t>, energía </a:t>
            </a:r>
            <a:r>
              <a:rPr lang="es-CO" dirty="0" err="1" smtClean="0"/>
              <a:t>xxxxxxx</a:t>
            </a:r>
            <a:r>
              <a:rPr lang="es-CO" dirty="0" smtClean="0"/>
              <a:t>, energía </a:t>
            </a:r>
            <a:r>
              <a:rPr lang="es-CO" dirty="0" err="1" smtClean="0"/>
              <a:t>xxxxxxx</a:t>
            </a:r>
            <a:r>
              <a:rPr lang="es-CO" dirty="0" smtClean="0"/>
              <a:t> y energía </a:t>
            </a:r>
            <a:r>
              <a:rPr lang="es-CO" dirty="0" err="1" smtClean="0"/>
              <a:t>xxxxxxx</a:t>
            </a:r>
            <a:r>
              <a:rPr lang="es-CO" dirty="0" smtClean="0"/>
              <a:t>. </a:t>
            </a:r>
          </a:p>
          <a:p>
            <a:r>
              <a:rPr lang="es-CO" dirty="0" smtClean="0"/>
              <a:t>6.¿A través de qué medio se transporta la energía eléctrica?</a:t>
            </a:r>
          </a:p>
          <a:p>
            <a:r>
              <a:rPr lang="es-CO" dirty="0" smtClean="0"/>
              <a:t>7.¿Qué tipo de energía produce el Sol? ¿Por qué?</a:t>
            </a:r>
          </a:p>
          <a:p>
            <a:r>
              <a:rPr lang="es-CO" dirty="0" smtClean="0"/>
              <a:t>8.¿Qué es la energía?</a:t>
            </a:r>
          </a:p>
          <a:p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323528" y="260648"/>
            <a:ext cx="8532440" cy="2664296"/>
          </a:xfrm>
        </p:spPr>
        <p:txBody>
          <a:bodyPr/>
          <a:lstStyle/>
          <a:p>
            <a:r>
              <a:rPr lang="es-CO" dirty="0" smtClean="0"/>
              <a:t>9.Identifica cuáles de los siguientes objetos pueden funcionar con energía eléctrica. </a:t>
            </a:r>
          </a:p>
          <a:p>
            <a:r>
              <a:rPr lang="es-CO" dirty="0" smtClean="0"/>
              <a:t>  Lavadora  Congelador Brazo  Radio  Corazón  Ordenador  Cerebro  Televisión  Bolígrafo  Pelota  Tijeras  Flauta </a:t>
            </a:r>
          </a:p>
          <a:p>
            <a:endParaRPr lang="es-CO" dirty="0"/>
          </a:p>
          <a:p>
            <a:r>
              <a:rPr lang="es-CO" dirty="0" smtClean="0"/>
              <a:t>10.Marca con una x cuáles de los siguiente enunciados representan formas de manifestarse </a:t>
            </a:r>
          </a:p>
          <a:p>
            <a:r>
              <a:rPr lang="es-CO" dirty="0" smtClean="0"/>
              <a:t>la energía. </a:t>
            </a:r>
          </a:p>
          <a:p>
            <a:r>
              <a:rPr lang="es-CO" dirty="0" smtClean="0"/>
              <a:t>El calor del sol.  Una sonrisa. El movimiento de la bicicleta. La luz de una bombilla. Un balón en movimiento.</a:t>
            </a:r>
          </a:p>
          <a:p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323528" y="260648"/>
            <a:ext cx="8532440" cy="1152128"/>
          </a:xfrm>
        </p:spPr>
        <p:txBody>
          <a:bodyPr/>
          <a:lstStyle/>
          <a:p>
            <a:r>
              <a:rPr lang="es-CO" dirty="0" smtClean="0"/>
              <a:t>11. Relaciona las columnas mediante flechas.</a:t>
            </a:r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 smtClean="0"/>
          </a:p>
          <a:p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 bwMode="auto">
          <a:xfrm>
            <a:off x="251520" y="2348880"/>
            <a:ext cx="439248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ENERGIA CINETICA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es-CO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ENERGIA LUMINOSA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ENERGIA TERMICA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es-CO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ENERGIA SONORA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ENERGIA</a:t>
            </a:r>
            <a:r>
              <a:rPr kumimoji="0" lang="es-CO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QUIMICA</a:t>
            </a: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 bwMode="auto">
          <a:xfrm>
            <a:off x="4751512" y="0"/>
            <a:ext cx="4392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Plato</a:t>
            </a:r>
            <a:r>
              <a:rPr kumimoji="0" lang="es-CO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de verdura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es-CO" sz="3200" kern="0" baseline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Taza</a:t>
            </a:r>
            <a:r>
              <a:rPr lang="es-CO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de agua hirviendo</a:t>
            </a:r>
          </a:p>
          <a:p>
            <a:pPr algn="ctr">
              <a:spcBef>
                <a:spcPts val="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Bicicleta</a:t>
            </a:r>
          </a:p>
          <a:p>
            <a:pPr algn="ctr">
              <a:spcBef>
                <a:spcPts val="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Sol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es-CO" sz="3200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Balon</a:t>
            </a:r>
            <a:r>
              <a:rPr lang="es-CO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en movimiento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Pila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es-CO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Trompeta</a:t>
            </a:r>
          </a:p>
          <a:p>
            <a:pPr lvl="0" algn="ctr">
              <a:spcBef>
                <a:spcPts val="0"/>
              </a:spcBef>
              <a:buClr>
                <a:schemeClr val="hlink"/>
              </a:buClr>
              <a:buSzPct val="70000"/>
            </a:pPr>
            <a:r>
              <a:rPr lang="es-CO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Bombillo </a:t>
            </a:r>
          </a:p>
          <a:p>
            <a:pPr lvl="0" algn="ctr">
              <a:spcBef>
                <a:spcPts val="0"/>
              </a:spcBef>
              <a:buClr>
                <a:schemeClr val="hlink"/>
              </a:buClr>
              <a:buSzPct val="70000"/>
            </a:pPr>
            <a:r>
              <a:rPr lang="es-CO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Flauta</a:t>
            </a:r>
          </a:p>
          <a:p>
            <a:pPr algn="ctr">
              <a:spcBef>
                <a:spcPts val="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Sol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323528" y="260648"/>
            <a:ext cx="8532440" cy="1152128"/>
          </a:xfrm>
        </p:spPr>
        <p:txBody>
          <a:bodyPr/>
          <a:lstStyle/>
          <a:p>
            <a:r>
              <a:rPr lang="es-CO" dirty="0" smtClean="0"/>
              <a:t>12. Escribe V si es verdadero y F si es falso.</a:t>
            </a:r>
          </a:p>
          <a:p>
            <a:endParaRPr lang="es-CO" dirty="0"/>
          </a:p>
          <a:p>
            <a:endParaRPr lang="es-CO" dirty="0" smtClean="0"/>
          </a:p>
          <a:p>
            <a:endParaRPr lang="es-CO" dirty="0" smtClean="0"/>
          </a:p>
          <a:p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 bwMode="auto">
          <a:xfrm>
            <a:off x="0" y="2348880"/>
            <a:ext cx="964907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Un cuerpo en movimiento posee energía cinética. </a:t>
            </a:r>
            <a:r>
              <a:rPr lang="es-CO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(__)</a:t>
            </a: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Un cuerpo caliente posee energía sonora. </a:t>
            </a:r>
            <a:r>
              <a:rPr lang="es-CO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(__)</a:t>
            </a: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Un cuerpo que emite sonido posee energía sonora. </a:t>
            </a:r>
            <a:r>
              <a:rPr lang="es-CO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(__)</a:t>
            </a: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Un cuerpo luminoso posee energía química. </a:t>
            </a:r>
            <a:r>
              <a:rPr lang="es-CO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(__)</a:t>
            </a: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Un cuerpo caliente posee energía térmica. (__)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323528" y="260648"/>
            <a:ext cx="8532440" cy="1152128"/>
          </a:xfrm>
        </p:spPr>
        <p:txBody>
          <a:bodyPr/>
          <a:lstStyle/>
          <a:p>
            <a:r>
              <a:rPr lang="es-CO" dirty="0" smtClean="0"/>
              <a:t>13. ¿Por qué se dice que los alimentos tienen energía química? </a:t>
            </a:r>
          </a:p>
          <a:p>
            <a:endParaRPr lang="es-CO" dirty="0"/>
          </a:p>
          <a:p>
            <a:r>
              <a:rPr lang="es-CO" dirty="0" smtClean="0"/>
              <a:t>14. Describe qué formas de energía puedes producir con tu cuerpo.</a:t>
            </a:r>
          </a:p>
          <a:p>
            <a:endParaRPr lang="es-CO" dirty="0"/>
          </a:p>
          <a:p>
            <a:r>
              <a:rPr lang="es-CO" dirty="0" smtClean="0"/>
              <a:t>15. Señala la respuesta correcta. </a:t>
            </a:r>
          </a:p>
          <a:p>
            <a:r>
              <a:rPr lang="es-CO" dirty="0" smtClean="0"/>
              <a:t>Decimos que una fuente de energía es renovable cuando… </a:t>
            </a:r>
          </a:p>
          <a:p>
            <a:r>
              <a:rPr lang="es-CO" dirty="0" smtClean="0"/>
              <a:t>a) Se obtiene fácilmente. b) Es prácticamente inagotable. c) Es muy barata.</a:t>
            </a:r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 smtClean="0"/>
          </a:p>
          <a:p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323528" y="260648"/>
            <a:ext cx="8532440" cy="1152128"/>
          </a:xfrm>
        </p:spPr>
        <p:txBody>
          <a:bodyPr/>
          <a:lstStyle/>
          <a:p>
            <a:r>
              <a:rPr lang="es-CO" dirty="0" smtClean="0"/>
              <a:t>16. Escribe V si es verdadero y F si es falso.</a:t>
            </a:r>
          </a:p>
          <a:p>
            <a:endParaRPr lang="es-CO" dirty="0"/>
          </a:p>
          <a:p>
            <a:endParaRPr lang="es-CO" dirty="0" smtClean="0"/>
          </a:p>
          <a:p>
            <a:endParaRPr lang="es-CO" dirty="0" smtClean="0"/>
          </a:p>
          <a:p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 bwMode="auto">
          <a:xfrm>
            <a:off x="0" y="2348880"/>
            <a:ext cx="964907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Las rocas volcánicas poseen energía térmica. </a:t>
            </a:r>
            <a:r>
              <a:rPr lang="es-CO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(__)</a:t>
            </a: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Las fuentes de energía renovables se agotan fácilmente. </a:t>
            </a:r>
            <a:r>
              <a:rPr lang="es-CO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(__)</a:t>
            </a: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El viento posee energía térmica. </a:t>
            </a:r>
            <a:r>
              <a:rPr lang="es-CO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(__)</a:t>
            </a: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El uso y la producción de energía puede provocar daños en el medio ambiente. </a:t>
            </a:r>
            <a:r>
              <a:rPr lang="es-CO" sz="32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(__)</a:t>
            </a: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El uso razonable de la energía es una medida importante para evitar problemas en el medio </a:t>
            </a:r>
          </a:p>
          <a:p>
            <a:pPr lvl="0" algn="ctr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ambiente.(__)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s-CO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endParaRPr kumimoji="0" lang="es-CO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323528" y="260648"/>
            <a:ext cx="8532440" cy="1152128"/>
          </a:xfrm>
        </p:spPr>
        <p:txBody>
          <a:bodyPr/>
          <a:lstStyle/>
          <a:p>
            <a:r>
              <a:rPr lang="es-CO" dirty="0" smtClean="0"/>
              <a:t>17. ¿Qué diferencia hay entre una fuente de energía renovable y otra no renovable? Pon tres </a:t>
            </a:r>
          </a:p>
          <a:p>
            <a:r>
              <a:rPr lang="es-CO" dirty="0" smtClean="0"/>
              <a:t>ejemplos de cada una de ellas.</a:t>
            </a:r>
          </a:p>
          <a:p>
            <a:endParaRPr lang="es-CO" dirty="0"/>
          </a:p>
          <a:p>
            <a:r>
              <a:rPr lang="es-CO" dirty="0" smtClean="0"/>
              <a:t>18. Enumera tres combustibles habituales que solemos utilizar como fuentes de energía. </a:t>
            </a:r>
          </a:p>
          <a:p>
            <a:r>
              <a:rPr lang="es-CO" dirty="0" smtClean="0"/>
              <a:t>¿Qué tipo de energía poseen?</a:t>
            </a:r>
            <a:endParaRPr lang="es-CO" dirty="0"/>
          </a:p>
          <a:p>
            <a:endParaRPr lang="es-CO" dirty="0"/>
          </a:p>
          <a:p>
            <a:endParaRPr lang="es-CO" dirty="0" smtClean="0"/>
          </a:p>
          <a:p>
            <a:endParaRPr lang="es-CO" dirty="0" smtClean="0"/>
          </a:p>
          <a:p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uencia">
  <a:themeElements>
    <a:clrScheme name="Secuencia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ecuenci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cuencia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uencia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260</TotalTime>
  <Words>491</Words>
  <Application>Microsoft Office PowerPoint</Application>
  <PresentationFormat>Presentación en pantalla (4:3)</PresentationFormat>
  <Paragraphs>122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Secuencia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Company>CNEQ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nestorsky</dc:creator>
  <cp:lastModifiedBy>Nestorsky</cp:lastModifiedBy>
  <cp:revision>43</cp:revision>
  <dcterms:created xsi:type="dcterms:W3CDTF">2007-01-17T15:48:42Z</dcterms:created>
  <dcterms:modified xsi:type="dcterms:W3CDTF">2014-03-06T11:38:01Z</dcterms:modified>
</cp:coreProperties>
</file>